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9" r:id="rId1"/>
  </p:sldMasterIdLst>
  <p:notesMasterIdLst>
    <p:notesMasterId r:id="rId14"/>
  </p:notesMasterIdLst>
  <p:handoutMasterIdLst>
    <p:handoutMasterId r:id="rId15"/>
  </p:handoutMasterIdLst>
  <p:sldIdLst>
    <p:sldId id="765" r:id="rId2"/>
    <p:sldId id="1014" r:id="rId3"/>
    <p:sldId id="1015" r:id="rId4"/>
    <p:sldId id="1016" r:id="rId5"/>
    <p:sldId id="1017" r:id="rId6"/>
    <p:sldId id="1037" r:id="rId7"/>
    <p:sldId id="1038" r:id="rId8"/>
    <p:sldId id="1040" r:id="rId9"/>
    <p:sldId id="1039" r:id="rId10"/>
    <p:sldId id="1041" r:id="rId11"/>
    <p:sldId id="1042" r:id="rId12"/>
    <p:sldId id="836" r:id="rId13"/>
  </p:sldIdLst>
  <p:sldSz cx="9144000" cy="6858000" type="screen4x3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BCBC"/>
    <a:srgbClr val="C8FCCE"/>
    <a:srgbClr val="082FAC"/>
    <a:srgbClr val="EDEFE5"/>
    <a:srgbClr val="6286F8"/>
    <a:srgbClr val="A0E5FE"/>
    <a:srgbClr val="A4F2FA"/>
    <a:srgbClr val="1D0116"/>
    <a:srgbClr val="4600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6374" autoAdjust="0"/>
  </p:normalViewPr>
  <p:slideViewPr>
    <p:cSldViewPr>
      <p:cViewPr varScale="1">
        <p:scale>
          <a:sx n="110" d="100"/>
          <a:sy n="110" d="100"/>
        </p:scale>
        <p:origin x="1644" y="138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04" y="-96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86" tIns="45895" rIns="91786" bIns="45895" numCol="1" anchor="t" anchorCtr="0" compatLnSpc="1">
            <a:prstTxWarp prst="textNoShape">
              <a:avLst/>
            </a:prstTxWarp>
          </a:bodyPr>
          <a:lstStyle>
            <a:lvl1pPr defTabSz="917922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382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86" tIns="45895" rIns="91786" bIns="45895" numCol="1" anchor="t" anchorCtr="0" compatLnSpc="1">
            <a:prstTxWarp prst="textNoShape">
              <a:avLst/>
            </a:prstTxWarp>
          </a:bodyPr>
          <a:lstStyle>
            <a:lvl1pPr algn="r" defTabSz="917922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86" tIns="45895" rIns="91786" bIns="45895" numCol="1" anchor="b" anchorCtr="0" compatLnSpc="1">
            <a:prstTxWarp prst="textNoShape">
              <a:avLst/>
            </a:prstTxWarp>
          </a:bodyPr>
          <a:lstStyle>
            <a:lvl1pPr defTabSz="917922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382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86" tIns="45895" rIns="91786" bIns="45895" numCol="1" anchor="b" anchorCtr="0" compatLnSpc="1">
            <a:prstTxWarp prst="textNoShape">
              <a:avLst/>
            </a:prstTxWarp>
          </a:bodyPr>
          <a:lstStyle>
            <a:lvl1pPr algn="r" defTabSz="917087">
              <a:defRPr sz="1200">
                <a:latin typeface="Times New Roman" panose="02020603050405020304" pitchFamily="18" charset="0"/>
              </a:defRPr>
            </a:lvl1pPr>
          </a:lstStyle>
          <a:p>
            <a:fld id="{AFF35BAE-0E0C-42A9-86C4-402F0121AE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34648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86" tIns="45895" rIns="91786" bIns="45895" numCol="1" anchor="t" anchorCtr="0" compatLnSpc="1">
            <a:prstTxWarp prst="textNoShape">
              <a:avLst/>
            </a:prstTxWarp>
          </a:bodyPr>
          <a:lstStyle>
            <a:lvl1pPr defTabSz="917922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382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86" tIns="45895" rIns="91786" bIns="45895" numCol="1" anchor="t" anchorCtr="0" compatLnSpc="1">
            <a:prstTxWarp prst="textNoShape">
              <a:avLst/>
            </a:prstTxWarp>
          </a:bodyPr>
          <a:lstStyle>
            <a:lvl1pPr algn="r" defTabSz="917922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64113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521" y="4718739"/>
            <a:ext cx="4986633" cy="446392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86" tIns="45895" rIns="91786" bIns="458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Щелчок правит 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86" tIns="45895" rIns="91786" bIns="45895" numCol="1" anchor="b" anchorCtr="0" compatLnSpc="1">
            <a:prstTxWarp prst="textNoShape">
              <a:avLst/>
            </a:prstTxWarp>
          </a:bodyPr>
          <a:lstStyle>
            <a:lvl1pPr defTabSz="917922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382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86" tIns="45895" rIns="91786" bIns="45895" numCol="1" anchor="b" anchorCtr="0" compatLnSpc="1">
            <a:prstTxWarp prst="textNoShape">
              <a:avLst/>
            </a:prstTxWarp>
          </a:bodyPr>
          <a:lstStyle>
            <a:lvl1pPr algn="r" defTabSz="917087">
              <a:defRPr sz="1200">
                <a:latin typeface="Times New Roman" panose="02020603050405020304" pitchFamily="18" charset="0"/>
              </a:defRPr>
            </a:lvl1pPr>
          </a:lstStyle>
          <a:p>
            <a:fld id="{358E5C20-1A90-4F2F-AA21-106B6BAC45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60761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2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0955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6125"/>
            <a:ext cx="4964113" cy="3722688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11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90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3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529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4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520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5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3965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6125"/>
            <a:ext cx="4964113" cy="3722688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6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4803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6125"/>
            <a:ext cx="4964113" cy="3722688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7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6555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6125"/>
            <a:ext cx="4964113" cy="3722688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8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1895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6125"/>
            <a:ext cx="4964113" cy="3722688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9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8173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6125"/>
            <a:ext cx="4964113" cy="3722688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10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781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BB89E4-11D1-4DC1-AEDA-30988EA0374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9682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CC065-158D-4E6C-B395-1FC8330718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9130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BD7AE1-9134-4319-818A-84F0787BD3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6947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2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EDDFD7-3AEE-46F0-AA6F-CDBC887FE65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941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46719-E1EF-4585-A0C9-5E3C3D1A80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5590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34E6-9331-43C0-AEF1-E3F4F3957B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8758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BB757A-2141-460F-9258-F0B9065A32A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70422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BA505A-A064-4E3D-AC8B-7529F1AF32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434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DE45DA-93A2-42F4-A2E6-7BEE9F1B80F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783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0559CF-5AA0-4976-89EC-B1DBD58D684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95719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7B34A6-F0AF-45D6-93D1-4680742FAD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845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F0FB0A-CC5F-4D30-B1B9-21DC105412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1102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719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9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9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BFFE496-05FA-489A-8F6A-724690EDCCD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6639" y="2312231"/>
            <a:ext cx="9144000" cy="223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indent="540385" algn="ctr"/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Предоставление государственных услуг </a:t>
            </a:r>
          </a:p>
          <a:p>
            <a:pPr indent="540385" algn="ctr"/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в электронном виде посредством ЕПГУ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/>
            <a:r>
              <a:rPr lang="ru-RU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Заместитель руководителя </a:t>
            </a:r>
            <a:endParaRPr lang="ru-RU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r>
              <a:rPr lang="ru-RU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Горев Дмитрий Александрович</a:t>
            </a: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0" y="127002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338078" y="5949280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Подзаголовок 3">
            <a:extLst>
              <a:ext uri="{FF2B5EF4-FFF2-40B4-BE49-F238E27FC236}">
                <a16:creationId xmlns:a16="http://schemas.microsoft.com/office/drawing/2014/main" id="{C7ECED08-7947-43F3-B66C-5F41CD362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1125" y="6203509"/>
            <a:ext cx="6391275" cy="393839"/>
          </a:xfrm>
        </p:spPr>
        <p:txBody>
          <a:bodyPr/>
          <a:lstStyle/>
          <a:p>
            <a:r>
              <a:rPr lang="ru-RU" sz="2000" dirty="0"/>
              <a:t>2026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A3A2B84-0B81-4DE7-8AAA-69E3320F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93" y="1484784"/>
            <a:ext cx="8160533" cy="1944216"/>
          </a:xfrm>
        </p:spPr>
        <p:txBody>
          <a:bodyPr anchor="t">
            <a:noAutofit/>
          </a:bodyPr>
          <a:lstStyle/>
          <a:p>
            <a:pPr marL="457200" lvl="1" algn="just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r>
              <a:rPr lang="ru-RU" sz="1800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 1 сентября 2026 года в соответствии с Федеральным законом «О внесении изменений в отдельные законодательные акты Российской Федерации» </a:t>
            </a:r>
            <a:br>
              <a:rPr lang="ru-RU" sz="1800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800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ЗЭПБ будут приниматься </a:t>
            </a:r>
            <a:r>
              <a:rPr lang="ru-RU" sz="1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исключительно в электронном виде</a:t>
            </a:r>
            <a:r>
              <a:rPr lang="ru-RU" sz="1800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br>
              <a:rPr lang="ru-RU" sz="1800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800" u="sng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Бумажные документы </a:t>
            </a:r>
            <a:r>
              <a:rPr lang="ru-RU" sz="1800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будут приниматься </a:t>
            </a:r>
            <a:r>
              <a:rPr lang="ru-RU" sz="1800" u="sng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только для материалов,  </a:t>
            </a:r>
            <a:br>
              <a:rPr lang="ru-RU" sz="1800" u="sng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800" u="sng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имеющих ограниченный доступ</a:t>
            </a:r>
            <a:r>
              <a:rPr lang="ru-RU" sz="1800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или составляющих </a:t>
            </a:r>
            <a:r>
              <a:rPr lang="ru-RU" sz="1800" u="sng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государственную тайну</a:t>
            </a:r>
            <a:r>
              <a:rPr lang="ru-RU" sz="1800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E2065C7-28F6-47CF-9892-FF8F9735F736}"/>
              </a:ext>
            </a:extLst>
          </p:cNvPr>
          <p:cNvSpPr txBox="1"/>
          <p:nvPr/>
        </p:nvSpPr>
        <p:spPr>
          <a:xfrm>
            <a:off x="2843808" y="937706"/>
            <a:ext cx="4609706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40385"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Изменения с 01.09.2026</a:t>
            </a:r>
          </a:p>
        </p:txBody>
      </p:sp>
    </p:spTree>
    <p:extLst>
      <p:ext uri="{BB962C8B-B14F-4D97-AF65-F5344CB8AC3E}">
        <p14:creationId xmlns:p14="http://schemas.microsoft.com/office/powerpoint/2010/main" val="1356431607"/>
      </p:ext>
    </p:extLst>
  </p:cSld>
  <p:clrMapOvr>
    <a:masterClrMapping/>
  </p:clrMapOvr>
  <p:transition spd="med">
    <p:cover dir="l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A3A2B84-0B81-4DE7-8AAA-69E3320F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93" y="1484783"/>
            <a:ext cx="8160533" cy="4176463"/>
          </a:xfrm>
        </p:spPr>
        <p:txBody>
          <a:bodyPr anchor="t"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Условия оптимизации включены в описания целевого состояния (ОЦС) услуг 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сфере лицензирования и разрешительной деятельности в рамках масштабной административной реформы Правительства РФ.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Массовый переход лицензий и разрешений на новые оптимизированные стандарты: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сокращение сроков;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отмена бумажных документов;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проактивное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продление,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осуществлялся поэтапно, начиная с 2024 года, ключевые стандарты целевого состояния закреплены распоряжениями и постановлениями Правительства РФ, регулирующими предоставление услуг по ЕПГУ.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E2065C7-28F6-47CF-9892-FF8F9735F736}"/>
              </a:ext>
            </a:extLst>
          </p:cNvPr>
          <p:cNvSpPr txBox="1"/>
          <p:nvPr/>
        </p:nvSpPr>
        <p:spPr>
          <a:xfrm>
            <a:off x="1907704" y="937706"/>
            <a:ext cx="5545810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40385"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Предоставление государственных услуг</a:t>
            </a:r>
          </a:p>
        </p:txBody>
      </p:sp>
    </p:spTree>
    <p:extLst>
      <p:ext uri="{BB962C8B-B14F-4D97-AF65-F5344CB8AC3E}">
        <p14:creationId xmlns:p14="http://schemas.microsoft.com/office/powerpoint/2010/main" val="1723824678"/>
      </p:ext>
    </p:extLst>
  </p:cSld>
  <p:clrMapOvr>
    <a:masterClrMapping/>
  </p:clrMapOvr>
  <p:transition spd="med">
    <p:cover dir="l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0" y="1987550"/>
            <a:ext cx="91440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sz="2400" kern="0" dirty="0">
              <a:solidFill>
                <a:schemeClr val="accent6"/>
              </a:solidFill>
            </a:endParaRPr>
          </a:p>
          <a:p>
            <a:pPr algn="ctr">
              <a:defRPr/>
            </a:pPr>
            <a:r>
              <a:rPr lang="ru-RU" sz="2400" kern="0" dirty="0">
                <a:solidFill>
                  <a:schemeClr val="accent6"/>
                </a:solidFill>
              </a:rPr>
              <a:t>Благодарю за внимание!</a:t>
            </a:r>
            <a:endParaRPr lang="ru-RU" sz="2400" dirty="0">
              <a:solidFill>
                <a:schemeClr val="accent6"/>
              </a:solidFill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7413" name="Group 36"/>
          <p:cNvGrpSpPr>
            <a:grpSpLocks/>
          </p:cNvGrpSpPr>
          <p:nvPr/>
        </p:nvGrpSpPr>
        <p:grpSpPr bwMode="auto">
          <a:xfrm>
            <a:off x="0" y="152400"/>
            <a:ext cx="9144000" cy="1620838"/>
            <a:chOff x="0" y="-235"/>
            <a:chExt cx="5760" cy="1021"/>
          </a:xfrm>
        </p:grpSpPr>
        <p:sp>
          <p:nvSpPr>
            <p:cNvPr id="1742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463" y="-235"/>
              <a:ext cx="5241" cy="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sz="16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sz="16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17428" name="Picture 41" descr="fsetan_emblema200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" y="37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428625" y="5121275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9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7" y="161809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8ED8C5A-0321-96E9-DF21-5AE6F8D82E11}"/>
              </a:ext>
            </a:extLst>
          </p:cNvPr>
          <p:cNvSpPr/>
          <p:nvPr/>
        </p:nvSpPr>
        <p:spPr>
          <a:xfrm>
            <a:off x="251521" y="924691"/>
            <a:ext cx="86409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cap="all" dirty="0">
                <a:latin typeface="Calibri" panose="020F0502020204030204" pitchFamily="34" charset="0"/>
                <a:cs typeface="Calibri" panose="020F0502020204030204" pitchFamily="34" charset="0"/>
              </a:rPr>
              <a:t>Предоставление Государственных услуг на ЕПГУ</a:t>
            </a:r>
            <a:endParaRPr lang="ru-RU" sz="2000" b="1" cap="all" dirty="0">
              <a:latin typeface="Calibri" panose="020F0502020204030204" pitchFamily="34" charset="0"/>
              <a:cs typeface="Calibri" panose="020F0502020204030204" pitchFamily="34" charset="0"/>
              <a:sym typeface="Calibri"/>
            </a:endParaRPr>
          </a:p>
        </p:txBody>
      </p:sp>
      <p:graphicFrame>
        <p:nvGraphicFramePr>
          <p:cNvPr id="7" name="Объект 3">
            <a:extLst>
              <a:ext uri="{FF2B5EF4-FFF2-40B4-BE49-F238E27FC236}">
                <a16:creationId xmlns:a16="http://schemas.microsoft.com/office/drawing/2014/main" id="{BC0CF77D-E555-4055-B335-4AA444599C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5542184"/>
              </p:ext>
            </p:extLst>
          </p:nvPr>
        </p:nvGraphicFramePr>
        <p:xfrm>
          <a:off x="251521" y="1450260"/>
          <a:ext cx="8640958" cy="507508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77755">
                  <a:extLst>
                    <a:ext uri="{9D8B030D-6E8A-4147-A177-3AD203B41FA5}">
                      <a16:colId xmlns:a16="http://schemas.microsoft.com/office/drawing/2014/main" val="4114645868"/>
                    </a:ext>
                  </a:extLst>
                </a:gridCol>
                <a:gridCol w="953268">
                  <a:extLst>
                    <a:ext uri="{9D8B030D-6E8A-4147-A177-3AD203B41FA5}">
                      <a16:colId xmlns:a16="http://schemas.microsoft.com/office/drawing/2014/main" val="3853350176"/>
                    </a:ext>
                  </a:extLst>
                </a:gridCol>
                <a:gridCol w="1181987">
                  <a:extLst>
                    <a:ext uri="{9D8B030D-6E8A-4147-A177-3AD203B41FA5}">
                      <a16:colId xmlns:a16="http://schemas.microsoft.com/office/drawing/2014/main" val="3142089416"/>
                    </a:ext>
                  </a:extLst>
                </a:gridCol>
                <a:gridCol w="1181987">
                  <a:extLst>
                    <a:ext uri="{9D8B030D-6E8A-4147-A177-3AD203B41FA5}">
                      <a16:colId xmlns:a16="http://schemas.microsoft.com/office/drawing/2014/main" val="1994231703"/>
                    </a:ext>
                  </a:extLst>
                </a:gridCol>
                <a:gridCol w="1181987">
                  <a:extLst>
                    <a:ext uri="{9D8B030D-6E8A-4147-A177-3AD203B41FA5}">
                      <a16:colId xmlns:a16="http://schemas.microsoft.com/office/drawing/2014/main" val="2847592908"/>
                    </a:ext>
                  </a:extLst>
                </a:gridCol>
                <a:gridCol w="1181987">
                  <a:extLst>
                    <a:ext uri="{9D8B030D-6E8A-4147-A177-3AD203B41FA5}">
                      <a16:colId xmlns:a16="http://schemas.microsoft.com/office/drawing/2014/main" val="2676943843"/>
                    </a:ext>
                  </a:extLst>
                </a:gridCol>
                <a:gridCol w="1181987">
                  <a:extLst>
                    <a:ext uri="{9D8B030D-6E8A-4147-A177-3AD203B41FA5}">
                      <a16:colId xmlns:a16="http://schemas.microsoft.com/office/drawing/2014/main" val="3805278881"/>
                    </a:ext>
                  </a:extLst>
                </a:gridCol>
              </a:tblGrid>
              <a:tr h="72331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Вид ГУ</a:t>
                      </a: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2024</a:t>
                      </a:r>
                      <a:endParaRPr lang="ru-RU" sz="180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800" u="none" strike="noStrike" dirty="0">
                        <a:effectLst/>
                        <a:latin typeface="+mn-lt"/>
                      </a:endParaRP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800" u="none" strike="noStrike" dirty="0">
                        <a:effectLst/>
                        <a:latin typeface="+mn-lt"/>
                      </a:endParaRP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2025</a:t>
                      </a:r>
                      <a:endParaRPr lang="ru-RU" sz="180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800" u="none" strike="noStrike" dirty="0">
                        <a:effectLst/>
                        <a:latin typeface="+mn-lt"/>
                      </a:endParaRP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800" u="none" strike="noStrike" dirty="0">
                        <a:effectLst/>
                        <a:latin typeface="+mn-lt"/>
                      </a:endParaRP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536651"/>
                  </a:ext>
                </a:extLst>
              </a:tr>
              <a:tr h="466783">
                <a:tc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Всего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ЕПГУ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Всего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ЕПГУ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48364311"/>
                  </a:ext>
                </a:extLst>
              </a:tr>
              <a:tr h="7350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ЗЭПБ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42004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33239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79</a:t>
                      </a:r>
                      <a:r>
                        <a:rPr lang="en-US" sz="18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ru-RU" sz="1800" b="1" kern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41137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33898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82%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64055359"/>
                  </a:ext>
                </a:extLst>
              </a:tr>
              <a:tr h="78748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Регистрация ОПО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4492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2584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  <a:r>
                        <a:rPr lang="en-US" sz="18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ru-RU" sz="1800" b="1" kern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3505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2646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75%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57904409"/>
                  </a:ext>
                </a:extLst>
              </a:tr>
              <a:tr h="78748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Лицензирование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736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314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  <a:r>
                        <a:rPr lang="en-US" sz="18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ru-RU" sz="1800" b="1" kern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81%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10122147"/>
                  </a:ext>
                </a:extLst>
              </a:tr>
              <a:tr h="78748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Аттестация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14685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3267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  <a:r>
                        <a:rPr lang="en-US" sz="18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ru-RU" sz="1800" b="1" kern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11324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5310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47%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88593293"/>
                  </a:ext>
                </a:extLst>
              </a:tr>
              <a:tr h="78748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Итого</a:t>
                      </a:r>
                    </a:p>
                  </a:txBody>
                  <a:tcPr marL="5586" marR="5586" marT="558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61917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39404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64 %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56583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42354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75 %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4196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5577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9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7" y="161809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8ED8C5A-0321-96E9-DF21-5AE6F8D82E11}"/>
              </a:ext>
            </a:extLst>
          </p:cNvPr>
          <p:cNvSpPr/>
          <p:nvPr/>
        </p:nvSpPr>
        <p:spPr>
          <a:xfrm>
            <a:off x="251521" y="924691"/>
            <a:ext cx="86409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cap="all" dirty="0">
                <a:latin typeface="Calibri" panose="020F0502020204030204" pitchFamily="34" charset="0"/>
                <a:cs typeface="Calibri" panose="020F0502020204030204" pitchFamily="34" charset="0"/>
              </a:rPr>
              <a:t>Предоставление Государственных услуг на ЕПГУ</a:t>
            </a:r>
            <a:endParaRPr lang="ru-RU" sz="2000" b="1" cap="all" dirty="0">
              <a:latin typeface="Calibri" panose="020F0502020204030204" pitchFamily="34" charset="0"/>
              <a:cs typeface="Calibri" panose="020F0502020204030204" pitchFamily="34" charset="0"/>
              <a:sym typeface="Calibri"/>
            </a:endParaRPr>
          </a:p>
        </p:txBody>
      </p:sp>
      <p:pic>
        <p:nvPicPr>
          <p:cNvPr id="12" name="Объект 11">
            <a:extLst>
              <a:ext uri="{FF2B5EF4-FFF2-40B4-BE49-F238E27FC236}">
                <a16:creationId xmlns:a16="http://schemas.microsoft.com/office/drawing/2014/main" id="{82B802F6-3451-463E-9F4F-F2C4301E25E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202227" y="1484786"/>
            <a:ext cx="8834269" cy="3312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319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9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7" y="161809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Объект 4">
            <a:extLst>
              <a:ext uri="{FF2B5EF4-FFF2-40B4-BE49-F238E27FC236}">
                <a16:creationId xmlns:a16="http://schemas.microsoft.com/office/drawing/2014/main" id="{24850B50-3733-453D-8D04-0AD49D0EEA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229947" y="1255822"/>
            <a:ext cx="8851307" cy="5478692"/>
          </a:xfr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2C86359-706C-4EC5-85F6-DB054B8B619B}"/>
              </a:ext>
            </a:extLst>
          </p:cNvPr>
          <p:cNvSpPr/>
          <p:nvPr/>
        </p:nvSpPr>
        <p:spPr>
          <a:xfrm>
            <a:off x="1415241" y="864220"/>
            <a:ext cx="64807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>
                <a:latin typeface="Calibri" panose="020F0502020204030204" pitchFamily="34" charset="0"/>
                <a:cs typeface="Calibri" pitchFamily="34" charset="0"/>
              </a:rPr>
              <a:t>Доступные государственные услуги по ЕПГУ</a:t>
            </a:r>
          </a:p>
        </p:txBody>
      </p:sp>
    </p:spTree>
    <p:extLst>
      <p:ext uri="{BB962C8B-B14F-4D97-AF65-F5344CB8AC3E}">
        <p14:creationId xmlns:p14="http://schemas.microsoft.com/office/powerpoint/2010/main" val="1379916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9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7" y="161809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2C86359-706C-4EC5-85F6-DB054B8B619B}"/>
              </a:ext>
            </a:extLst>
          </p:cNvPr>
          <p:cNvSpPr/>
          <p:nvPr/>
        </p:nvSpPr>
        <p:spPr>
          <a:xfrm>
            <a:off x="1415241" y="864220"/>
            <a:ext cx="64807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Преимущества использования ЕПГУ</a:t>
            </a:r>
            <a:endParaRPr lang="ru-RU" sz="2000" b="1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2" name="Объект 1">
            <a:extLst>
              <a:ext uri="{FF2B5EF4-FFF2-40B4-BE49-F238E27FC236}">
                <a16:creationId xmlns:a16="http://schemas.microsoft.com/office/drawing/2014/main" id="{6F0A1307-B9E8-4A17-8273-D63ADCCE9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540385" algn="just"/>
            <a:r>
              <a:rPr lang="ru-RU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круглосуточная доступность; </a:t>
            </a:r>
            <a:endParaRPr lang="ru-RU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540385" algn="just"/>
            <a:r>
              <a:rPr lang="ru-RU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возможность получения услуги из любого удобного места; </a:t>
            </a:r>
            <a:endParaRPr lang="ru-RU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540385" algn="just"/>
            <a:r>
              <a:rPr lang="ru-RU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оперативный и бесконтактный документооборот; </a:t>
            </a:r>
            <a:endParaRPr lang="ru-RU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540385" algn="just"/>
            <a:r>
              <a:rPr lang="ru-RU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прозрачность оказания государственных услуг; 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540385" algn="just"/>
            <a:r>
              <a:rPr lang="ru-RU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повышение качества и оперативности принимаемых решений.</a:t>
            </a:r>
            <a:endParaRPr lang="ru-RU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165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A3A2B84-0B81-4DE7-8AAA-69E3320F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011" y="908720"/>
            <a:ext cx="7715304" cy="1080116"/>
          </a:xfrm>
        </p:spPr>
        <p:txBody>
          <a:bodyPr anchor="t">
            <a:noAutofit/>
          </a:bodyPr>
          <a:lstStyle/>
          <a:p>
            <a:r>
              <a:rPr lang="ru-RU" sz="2000" b="1" cap="all" dirty="0">
                <a:latin typeface="+mn-lt"/>
              </a:rPr>
              <a:t>Работа в ГИС ТОР КНД</a:t>
            </a:r>
            <a:br>
              <a:rPr lang="ru-RU" sz="2000" b="1" cap="all" dirty="0">
                <a:effectLst/>
                <a:latin typeface="Calibri" panose="020F0502020204030204" pitchFamily="34" charset="0"/>
              </a:rPr>
            </a:br>
            <a:br>
              <a:rPr lang="ru-RU" sz="2000" b="1" cap="all" dirty="0">
                <a:effectLst/>
                <a:latin typeface="Calibri" panose="020F0502020204030204" pitchFamily="34" charset="0"/>
              </a:rPr>
            </a:br>
            <a:r>
              <a:rPr lang="ru-RU" sz="2000" b="1" cap="all" dirty="0">
                <a:effectLst/>
                <a:latin typeface="Calibri" panose="020F0502020204030204" pitchFamily="34" charset="0"/>
              </a:rPr>
              <a:t>Жалобы на Госуслуги</a:t>
            </a:r>
          </a:p>
        </p:txBody>
      </p:sp>
      <p:graphicFrame>
        <p:nvGraphicFramePr>
          <p:cNvPr id="10" name="Объект 10">
            <a:extLst>
              <a:ext uri="{FF2B5EF4-FFF2-40B4-BE49-F238E27FC236}">
                <a16:creationId xmlns:a16="http://schemas.microsoft.com/office/drawing/2014/main" id="{86303098-9796-4784-B555-FDF94E3688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5247161"/>
              </p:ext>
            </p:extLst>
          </p:nvPr>
        </p:nvGraphicFramePr>
        <p:xfrm>
          <a:off x="154863" y="2093024"/>
          <a:ext cx="8834273" cy="137153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33470">
                  <a:extLst>
                    <a:ext uri="{9D8B030D-6E8A-4147-A177-3AD203B41FA5}">
                      <a16:colId xmlns:a16="http://schemas.microsoft.com/office/drawing/2014/main" val="2560654708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1720016752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364395621"/>
                    </a:ext>
                  </a:extLst>
                </a:gridCol>
                <a:gridCol w="2592291">
                  <a:extLst>
                    <a:ext uri="{9D8B030D-6E8A-4147-A177-3AD203B41FA5}">
                      <a16:colId xmlns:a16="http://schemas.microsoft.com/office/drawing/2014/main" val="32090327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Поступило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Удовлетворено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Оставлено без рассмотрения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Отказано в удовлетворении</a:t>
                      </a:r>
                    </a:p>
                  </a:txBody>
                  <a:tcPr marL="8816" marR="8816" marT="8816" marB="0" anchor="ctr"/>
                </a:tc>
                <a:extLst>
                  <a:ext uri="{0D108BD9-81ED-4DB2-BD59-A6C34878D82A}">
                    <a16:rowId xmlns:a16="http://schemas.microsoft.com/office/drawing/2014/main" val="1279111352"/>
                  </a:ext>
                </a:extLst>
              </a:tr>
              <a:tr h="6312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8816" marR="8816" marT="8816" marB="0" anchor="ctr"/>
                </a:tc>
                <a:extLst>
                  <a:ext uri="{0D108BD9-81ED-4DB2-BD59-A6C34878D82A}">
                    <a16:rowId xmlns:a16="http://schemas.microsoft.com/office/drawing/2014/main" val="2120562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42699"/>
      </p:ext>
    </p:extLst>
  </p:cSld>
  <p:clrMapOvr>
    <a:masterClrMapping/>
  </p:clrMapOvr>
  <p:transition spd="med">
    <p:cover dir="l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A3A2B84-0B81-4DE7-8AAA-69E3320F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011" y="908720"/>
            <a:ext cx="7715304" cy="360039"/>
          </a:xfrm>
        </p:spPr>
        <p:txBody>
          <a:bodyPr anchor="t">
            <a:noAutofit/>
          </a:bodyPr>
          <a:lstStyle/>
          <a:p>
            <a:r>
              <a:rPr lang="ru-RU" sz="2000" b="1" cap="all" dirty="0">
                <a:latin typeface="+mn-lt"/>
              </a:rPr>
              <a:t>Личный кабинет субъекта</a:t>
            </a:r>
            <a:endParaRPr lang="ru-RU" sz="2000" b="1" cap="all" dirty="0">
              <a:effectLst/>
              <a:latin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60EC47-F471-4490-BFE3-8E1D2FC182B5}"/>
              </a:ext>
            </a:extLst>
          </p:cNvPr>
          <p:cNvSpPr txBox="1"/>
          <p:nvPr/>
        </p:nvSpPr>
        <p:spPr>
          <a:xfrm>
            <a:off x="3491880" y="1373867"/>
            <a:ext cx="28803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http://privol.gosnadzor.ru/</a:t>
            </a:r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6414024-9C4C-4CFF-B819-E271FC1007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225" y="2204864"/>
            <a:ext cx="7189357" cy="4267887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4AD4A65A-6660-4764-A0AE-0609E01300F0}"/>
              </a:ext>
            </a:extLst>
          </p:cNvPr>
          <p:cNvSpPr txBox="1"/>
          <p:nvPr/>
        </p:nvSpPr>
        <p:spPr>
          <a:xfrm>
            <a:off x="6372200" y="4941168"/>
            <a:ext cx="27931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http://privol.gosnadzor.ru/activity/lk/</a:t>
            </a:r>
            <a:endParaRPr lang="ru-RU" dirty="0"/>
          </a:p>
        </p:txBody>
      </p: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60D9B105-9620-48E2-8FFA-AD05292E48CF}"/>
              </a:ext>
            </a:extLst>
          </p:cNvPr>
          <p:cNvCxnSpPr>
            <a:cxnSpLocks/>
            <a:stCxn id="19" idx="0"/>
          </p:cNvCxnSpPr>
          <p:nvPr/>
        </p:nvCxnSpPr>
        <p:spPr bwMode="auto">
          <a:xfrm flipH="1" flipV="1">
            <a:off x="6732240" y="4581128"/>
            <a:ext cx="1036552" cy="360040"/>
          </a:xfrm>
          <a:prstGeom prst="straightConnector1">
            <a:avLst/>
          </a:prstGeom>
          <a:solidFill>
            <a:schemeClr val="accent1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93626812"/>
      </p:ext>
    </p:extLst>
  </p:cSld>
  <p:clrMapOvr>
    <a:masterClrMapping/>
  </p:clrMapOvr>
  <p:transition spd="med">
    <p:cover dir="l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A3A2B84-0B81-4DE7-8AAA-69E3320F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714" y="908720"/>
            <a:ext cx="8459757" cy="1080117"/>
          </a:xfrm>
        </p:spPr>
        <p:txBody>
          <a:bodyPr anchor="t">
            <a:noAutofit/>
          </a:bodyPr>
          <a:lstStyle/>
          <a:p>
            <a:r>
              <a:rPr lang="ru-RU" sz="2000" b="1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Ключевые изменения нового </a:t>
            </a:r>
            <a:r>
              <a:rPr lang="ru-RU" sz="2000" b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порядка (ПП РФ от 03.09.2025 </a:t>
            </a:r>
            <a:br>
              <a:rPr lang="en-US" sz="2000" b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000" b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№ 1363 «О регистрации опасных производственных объектов </a:t>
            </a:r>
            <a:br>
              <a:rPr lang="ru-RU" sz="2000" b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000" b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государственном реестре опасных производственных объектов»)</a:t>
            </a:r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A5C0F49B-9897-4107-A91E-5C181C5C8B2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867029" y="2132852"/>
            <a:ext cx="7409942" cy="2248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090695"/>
      </p:ext>
    </p:extLst>
  </p:cSld>
  <p:clrMapOvr>
    <a:masterClrMapping/>
  </p:clrMapOvr>
  <p:transition spd="med">
    <p:cover dir="l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A3A2B84-0B81-4DE7-8AAA-69E3320F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714" y="908720"/>
            <a:ext cx="8459757" cy="1080117"/>
          </a:xfrm>
        </p:spPr>
        <p:txBody>
          <a:bodyPr anchor="t">
            <a:noAutofit/>
          </a:bodyPr>
          <a:lstStyle/>
          <a:p>
            <a:r>
              <a:rPr lang="ru-RU" sz="2000" b="1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Ключевые изменения нового </a:t>
            </a:r>
            <a:r>
              <a:rPr lang="ru-RU" sz="2000" b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порядка (ПП РФ от 03.09.2025 </a:t>
            </a:r>
            <a:br>
              <a:rPr lang="en-US" sz="2000" b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000" b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№ 1363 «О регистрации опасных производственных объектов </a:t>
            </a:r>
            <a:br>
              <a:rPr lang="ru-RU" sz="2000" b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000" b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государственном реестре опасных производственных объектов»)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4C42A2-6154-4C7A-BCB7-FC9068622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225" y="1988837"/>
            <a:ext cx="8834271" cy="4707356"/>
          </a:xfrm>
        </p:spPr>
        <p:txBody>
          <a:bodyPr/>
          <a:lstStyle/>
          <a:p>
            <a:pPr marL="342900" lvl="0" indent="-342900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ru-RU" sz="1800" u="sng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Цифровизация и </a:t>
            </a:r>
            <a:r>
              <a:rPr lang="ru-RU" sz="1800" b="1" u="sng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упрощение документооборота</a:t>
            </a:r>
            <a:r>
              <a:rPr lang="ru-RU" sz="1800" u="sng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ru-RU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 algn="just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800" b="1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подача заявлений</a:t>
            </a:r>
            <a:r>
              <a:rPr lang="ru-RU" sz="180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осуществляется преимущественно в электронной форме;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 algn="just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800" b="1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отменено требование</a:t>
            </a:r>
            <a:r>
              <a:rPr lang="ru-RU" sz="180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об обязательном предоставлении документов, подтверждающих право на земельный участок и здания (вводятся альтернативные способы).</a:t>
            </a:r>
          </a:p>
          <a:p>
            <a:pPr marL="457200" lvl="1" indent="0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tabLst>
                <a:tab pos="914400" algn="l"/>
              </a:tabLst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ru-RU" sz="1800" u="sng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Сокращение сроков и гибкость процедуры:</a:t>
            </a:r>
            <a:endParaRPr lang="ru-RU" sz="1800" u="sng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1" algn="just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800" b="1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срок регистрации ОПО сокращен</a:t>
            </a:r>
            <a:r>
              <a:rPr lang="ru-RU" sz="180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с 20 до 10 рабочих дней (исключение: заявления, поданные в бумажной форме, и ОПО с  </a:t>
            </a:r>
            <a:r>
              <a:rPr lang="ru-RU" sz="1800" dirty="0">
                <a:solidFill>
                  <a:srgbClr val="2424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10</a:t>
            </a:r>
            <a:r>
              <a:rPr lang="en-US" sz="1800" dirty="0">
                <a:solidFill>
                  <a:srgbClr val="2424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sz="1800" dirty="0">
                <a:solidFill>
                  <a:srgbClr val="2424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и 10</a:t>
            </a:r>
            <a:r>
              <a:rPr lang="en-US" sz="1800" dirty="0">
                <a:solidFill>
                  <a:srgbClr val="2424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&lt; </a:t>
            </a:r>
            <a:r>
              <a:rPr lang="ru-RU" sz="180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ТУ);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742950" lvl="1" indent="-285750" algn="just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80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вместо отказа в предоставлении услуги предусмотрена </a:t>
            </a:r>
            <a:r>
              <a:rPr lang="ru-RU" sz="1800" b="1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процедура приостановки</a:t>
            </a:r>
            <a:r>
              <a:rPr lang="ru-RU" sz="180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для устранения замечаний.</a:t>
            </a:r>
          </a:p>
          <a:p>
            <a:pPr marL="457200" lvl="1" indent="0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tabLst>
                <a:tab pos="914400" algn="l"/>
              </a:tabLst>
            </a:pP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ru-RU" sz="1800" u="sng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Переход на «реестровую модель»:</a:t>
            </a:r>
            <a:endParaRPr lang="ru-RU" sz="1800" u="sng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1" algn="just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800" b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отменяются бумажные свидетельства о регистрации ОПО;</a:t>
            </a:r>
          </a:p>
          <a:p>
            <a:pPr lvl="1" algn="just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800" b="1" dirty="0">
                <a:solidFill>
                  <a:srgbClr val="2424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подтверждением регистрации будет являться выписка из государственного реестра, снабженная </a:t>
            </a:r>
            <a:r>
              <a:rPr lang="ru-RU" sz="180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QR-кодом для проверки подлинности и удобства работы.</a:t>
            </a:r>
            <a:endParaRPr lang="ru-RU" sz="1800" dirty="0">
              <a:solidFill>
                <a:srgbClr val="24242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4963969"/>
      </p:ext>
    </p:extLst>
  </p:cSld>
  <p:clrMapOvr>
    <a:masterClrMapping/>
  </p:clrMapOvr>
  <p:transition spd="med">
    <p:cover dir="lu"/>
  </p:transition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73843</TotalTime>
  <Words>617</Words>
  <Application>Microsoft Office PowerPoint</Application>
  <PresentationFormat>Экран (4:3)</PresentationFormat>
  <Paragraphs>122</Paragraphs>
  <Slides>12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Courier New</vt:lpstr>
      <vt:lpstr>Times New Roman</vt:lpstr>
      <vt:lpstr>Оформление по умолчанию</vt:lpstr>
      <vt:lpstr>Презентация PowerPoint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Презентация PowerPoint</vt:lpstr>
    </vt:vector>
  </TitlesOfParts>
  <Company>ГГТН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Копылов</dc:creator>
  <cp:lastModifiedBy>Аскарова Наталья Юрьевна</cp:lastModifiedBy>
  <cp:revision>3065</cp:revision>
  <cp:lastPrinted>2021-04-02T07:24:06Z</cp:lastPrinted>
  <dcterms:created xsi:type="dcterms:W3CDTF">2000-02-02T11:29:10Z</dcterms:created>
  <dcterms:modified xsi:type="dcterms:W3CDTF">2026-05-26T12:18:31Z</dcterms:modified>
</cp:coreProperties>
</file>